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86" r:id="rId1"/>
    <p:sldMasterId id="2147483700" r:id="rId2"/>
  </p:sldMasterIdLst>
  <p:notesMasterIdLst>
    <p:notesMasterId r:id="rId16"/>
  </p:notesMasterIdLst>
  <p:handoutMasterIdLst>
    <p:handoutMasterId r:id="rId17"/>
  </p:handoutMasterIdLst>
  <p:sldIdLst>
    <p:sldId id="324" r:id="rId3"/>
    <p:sldId id="413" r:id="rId4"/>
    <p:sldId id="384" r:id="rId5"/>
    <p:sldId id="392" r:id="rId6"/>
    <p:sldId id="414" r:id="rId7"/>
    <p:sldId id="388" r:id="rId8"/>
    <p:sldId id="390" r:id="rId9"/>
    <p:sldId id="394" r:id="rId10"/>
    <p:sldId id="395" r:id="rId11"/>
    <p:sldId id="399" r:id="rId12"/>
    <p:sldId id="415" r:id="rId13"/>
    <p:sldId id="416" r:id="rId14"/>
    <p:sldId id="412" r:id="rId1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66481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2962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99443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65925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332406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98887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65368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731849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52" userDrawn="1">
          <p15:clr>
            <a:srgbClr val="A4A3A4"/>
          </p15:clr>
        </p15:guide>
        <p15:guide id="2" pos="544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8302C"/>
    <a:srgbClr val="F24F00"/>
    <a:srgbClr val="FFCC66"/>
    <a:srgbClr val="1F5B9D"/>
    <a:srgbClr val="B0B1B3"/>
    <a:srgbClr val="E6E6E6"/>
    <a:srgbClr val="969696"/>
    <a:srgbClr val="C8C8C8"/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1367" autoAdjust="0"/>
  </p:normalViewPr>
  <p:slideViewPr>
    <p:cSldViewPr snapToGrid="0">
      <p:cViewPr>
        <p:scale>
          <a:sx n="90" d="100"/>
          <a:sy n="90" d="100"/>
        </p:scale>
        <p:origin x="-456" y="-222"/>
      </p:cViewPr>
      <p:guideLst>
        <p:guide orient="horz" pos="3952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06" y="-78"/>
      </p:cViewPr>
      <p:guideLst>
        <p:guide orient="horz" pos="3128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4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815"/>
            <a:ext cx="294614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2" y="9431815"/>
            <a:ext cx="294614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fld id="{93680765-A157-41AD-8F94-E152B1569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7538" y="487363"/>
            <a:ext cx="56261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5628" y="5592520"/>
            <a:ext cx="5729738" cy="342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3203" y="9549554"/>
            <a:ext cx="542583" cy="18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/>
            </a:lvl1pPr>
          </a:lstStyle>
          <a:p>
            <a:fld id="{42689D1E-D6FA-469F-A168-9573E3DAE98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14686" y="1509918"/>
            <a:ext cx="51990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290" tIns="46145" rIns="92290" bIns="46145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27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632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94367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88734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83101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777469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54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76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4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46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92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493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99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314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0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49" cy="51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1F5B9D"/>
                </a:solidFill>
              </a:defRPr>
            </a:lvl1pPr>
          </a:lstStyle>
          <a:p>
            <a:r>
              <a:rPr lang="cs-CZ" dirty="0" smtClean="0"/>
              <a:t>Název 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i="0">
                <a:solidFill>
                  <a:srgbClr val="B0B1B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 userDrawn="1"/>
        </p:nvSpPr>
        <p:spPr>
          <a:xfrm>
            <a:off x="6999439" y="5758699"/>
            <a:ext cx="739193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 smtClean="0">
                <a:solidFill>
                  <a:srgbClr val="B0B1B3"/>
                </a:solidFill>
              </a:rPr>
              <a:t>Datum: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 hasCustomPrompt="1"/>
          </p:nvPr>
        </p:nvSpPr>
        <p:spPr>
          <a:xfrm>
            <a:off x="7654438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B0B1B3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grpSp>
        <p:nvGrpSpPr>
          <p:cNvPr id="55" name="Skupina 54"/>
          <p:cNvGrpSpPr/>
          <p:nvPr userDrawn="1"/>
        </p:nvGrpSpPr>
        <p:grpSpPr>
          <a:xfrm>
            <a:off x="4398295" y="278579"/>
            <a:ext cx="4493324" cy="248207"/>
            <a:chOff x="4044949" y="280533"/>
            <a:chExt cx="4493324" cy="248207"/>
          </a:xfrm>
        </p:grpSpPr>
        <p:pic>
          <p:nvPicPr>
            <p:cNvPr id="58" name="Obrázek 5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59" name="Obrázek 5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60" name="Obrázek 5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61" name="Obrázek 6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62" name="Obrázek 6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63" name="Obrázek 6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64" name="Obrázek 6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65" name="Obrázek 6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66" name="Obrázek 6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67" name="Obrázek 6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68" name="Obrázek 6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  <p:pic>
        <p:nvPicPr>
          <p:cNvPr id="69" name="Obrázek 6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7"/>
          <a:stretch/>
        </p:blipFill>
        <p:spPr bwMode="auto">
          <a:xfrm>
            <a:off x="2001310" y="5492803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45" name="Přímá spojnice 1044"/>
          <p:cNvCxnSpPr/>
          <p:nvPr userDrawn="1"/>
        </p:nvCxnSpPr>
        <p:spPr>
          <a:xfrm>
            <a:off x="1809346" y="2490323"/>
            <a:ext cx="9726" cy="3715924"/>
          </a:xfrm>
          <a:prstGeom prst="line">
            <a:avLst/>
          </a:prstGeom>
          <a:ln w="2349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72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49" cy="51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1F5B9D"/>
                </a:solidFill>
              </a:defRPr>
            </a:lvl1pPr>
          </a:lstStyle>
          <a:p>
            <a:r>
              <a:rPr lang="cs-CZ" dirty="0" smtClean="0"/>
              <a:t>Název 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i="0">
                <a:solidFill>
                  <a:srgbClr val="B0B1B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 userDrawn="1"/>
        </p:nvSpPr>
        <p:spPr>
          <a:xfrm>
            <a:off x="6999439" y="5758699"/>
            <a:ext cx="739193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 smtClean="0">
                <a:solidFill>
                  <a:srgbClr val="B0B1B3"/>
                </a:solidFill>
              </a:rPr>
              <a:t>Datum:</a:t>
            </a:r>
          </a:p>
        </p:txBody>
      </p:sp>
      <p:sp>
        <p:nvSpPr>
          <p:cNvPr id="13" name="Podnadpis 2"/>
          <p:cNvSpPr txBox="1">
            <a:spLocks/>
          </p:cNvSpPr>
          <p:nvPr userDrawn="1"/>
        </p:nvSpPr>
        <p:spPr>
          <a:xfrm>
            <a:off x="4136692" y="5755354"/>
            <a:ext cx="1040849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 smtClean="0">
                <a:solidFill>
                  <a:srgbClr val="B0B1B3"/>
                </a:solidFill>
              </a:rPr>
              <a:t>Zpracoval(a):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 hasCustomPrompt="1"/>
          </p:nvPr>
        </p:nvSpPr>
        <p:spPr>
          <a:xfrm>
            <a:off x="7654438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B0B1B3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4" hasCustomPrompt="1"/>
          </p:nvPr>
        </p:nvSpPr>
        <p:spPr>
          <a:xfrm>
            <a:off x="5085300" y="5756879"/>
            <a:ext cx="2042886" cy="216047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B0B1B3"/>
                </a:solidFill>
              </a:defRPr>
            </a:lvl1pPr>
          </a:lstStyle>
          <a:p>
            <a:pPr lvl="0"/>
            <a:r>
              <a:rPr lang="cs-CZ" dirty="0" smtClean="0"/>
              <a:t>Jméno</a:t>
            </a:r>
            <a:endParaRPr lang="cs-CZ" dirty="0"/>
          </a:p>
        </p:txBody>
      </p:sp>
      <p:grpSp>
        <p:nvGrpSpPr>
          <p:cNvPr id="55" name="Skupina 54"/>
          <p:cNvGrpSpPr/>
          <p:nvPr userDrawn="1"/>
        </p:nvGrpSpPr>
        <p:grpSpPr>
          <a:xfrm>
            <a:off x="4398295" y="278579"/>
            <a:ext cx="4493324" cy="248207"/>
            <a:chOff x="4044949" y="280533"/>
            <a:chExt cx="4493324" cy="248207"/>
          </a:xfrm>
        </p:grpSpPr>
        <p:pic>
          <p:nvPicPr>
            <p:cNvPr id="58" name="Obrázek 5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59" name="Obrázek 5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60" name="Obrázek 5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61" name="Obrázek 6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62" name="Obrázek 6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63" name="Obrázek 6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64" name="Obrázek 6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65" name="Obrázek 6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66" name="Obrázek 6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67" name="Obrázek 6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68" name="Obrázek 6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  <p:pic>
        <p:nvPicPr>
          <p:cNvPr id="69" name="Obrázek 6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7"/>
          <a:stretch/>
        </p:blipFill>
        <p:spPr bwMode="auto">
          <a:xfrm>
            <a:off x="2001310" y="5492803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45" name="Přímá spojnice 1044"/>
          <p:cNvCxnSpPr/>
          <p:nvPr userDrawn="1"/>
        </p:nvCxnSpPr>
        <p:spPr>
          <a:xfrm>
            <a:off x="1809346" y="2490323"/>
            <a:ext cx="9726" cy="3715924"/>
          </a:xfrm>
          <a:prstGeom prst="line">
            <a:avLst/>
          </a:prstGeom>
          <a:ln w="2349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0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r>
              <a:rPr lang="cs-CZ" i="0" smtClean="0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6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3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3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6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1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32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45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1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14669" y="1084519"/>
            <a:ext cx="4837814" cy="556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65005"/>
            <a:ext cx="8229600" cy="4361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rgbClr val="B0B1B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4" y="6279914"/>
            <a:ext cx="217419" cy="3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785715" y="6290636"/>
            <a:ext cx="1727670" cy="3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 smtClean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 smtClean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7"/>
          <a:stretch/>
        </p:blipFill>
        <p:spPr bwMode="auto">
          <a:xfrm>
            <a:off x="328152" y="166786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1" name="Skupina 30"/>
          <p:cNvGrpSpPr/>
          <p:nvPr/>
        </p:nvGrpSpPr>
        <p:grpSpPr>
          <a:xfrm>
            <a:off x="3576141" y="280533"/>
            <a:ext cx="5318902" cy="248207"/>
            <a:chOff x="3219371" y="280533"/>
            <a:chExt cx="5318902" cy="248207"/>
          </a:xfrm>
        </p:grpSpPr>
        <p:pic>
          <p:nvPicPr>
            <p:cNvPr id="14" name="Obrázek 1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9371" y="280533"/>
              <a:ext cx="367775" cy="246253"/>
            </a:xfrm>
            <a:prstGeom prst="rect">
              <a:avLst/>
            </a:prstGeom>
          </p:spPr>
        </p:pic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9353" y="281510"/>
              <a:ext cx="367775" cy="246253"/>
            </a:xfrm>
            <a:prstGeom prst="rect">
              <a:avLst/>
            </a:prstGeom>
          </p:spPr>
        </p:pic>
        <p:pic>
          <p:nvPicPr>
            <p:cNvPr id="16" name="Obrázek 15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19" name="Obrázek 18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20" name="Obrázek 19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21" name="Obrázek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22" name="Obrázek 21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23" name="Obrázek 22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24" name="Obrázek 2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25" name="Obrázek 24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30" name="Obrázek 29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64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5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C8302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cs-CZ" sz="1800" i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cs-CZ" sz="1800" i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0958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&#345;&#237;loha%20&#269;.%201_&#381;&#225;dost%20o%20poskytnut&#237;%20dotace_2.%2012.%202015.doc" TargetMode="External"/><Relationship Id="rId2" Type="http://schemas.openxmlformats.org/officeDocument/2006/relationships/hyperlink" Target="http://www.lokalni-topenist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&#345;&#237;loha%20&#269;.%201b_&#268;estn&#233;%20prohl&#225;&#353;en&#237;%20o%20bezdlu&#382;nosti%20v&#367;&#269;i%20statut&#225;rn&#237;mu%20m&#283;stu%20Ostrava_2.%2012.%202015.docx" TargetMode="External"/><Relationship Id="rId4" Type="http://schemas.openxmlformats.org/officeDocument/2006/relationships/hyperlink" Target="kotel%20napojen&#253;%20star&#253;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Doklad_o_likvidaci_kotle_fin.docx" TargetMode="External"/><Relationship Id="rId2" Type="http://schemas.openxmlformats.org/officeDocument/2006/relationships/hyperlink" Target="kotel%20znehodnocen&#253;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nan&#269;n&#237;%20vy&#250;&#269;tov&#225;n&#237;%20d&#237;l&#269;&#237;ho%20projektu.xls" TargetMode="External"/><Relationship Id="rId4" Type="http://schemas.openxmlformats.org/officeDocument/2006/relationships/hyperlink" Target="http://www.lokalni-topeniste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otliky@msk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kalni-topeniste.kr-moravskoslezsky.cz/kontakt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P&#345;&#237;loha%20&#269;.%201a_Souhlas%20s%20realizac&#237;%20d&#237;l&#269;&#237;ho%20projektu_2.%2012.%202015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zp.cz/dokumenty/187-seznam-registrovanych-vyrobku?verz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o-enex.cz/experti/ExpertLis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17. 6. 2015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296634" y="2466753"/>
            <a:ext cx="6113720" cy="2636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baseline="0">
                <a:solidFill>
                  <a:srgbClr val="1F5B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 fontAlgn="auto">
              <a:spcAft>
                <a:spcPts val="0"/>
              </a:spcAft>
              <a:buClrTx/>
              <a:buFontTx/>
            </a:pPr>
            <a:endParaRPr lang="cs-CZ" sz="3600" i="0" dirty="0"/>
          </a:p>
        </p:txBody>
      </p:sp>
      <p:sp>
        <p:nvSpPr>
          <p:cNvPr id="6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242391" y="5667154"/>
            <a:ext cx="4295553" cy="42530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424223" y="2594344"/>
            <a:ext cx="6198782" cy="1403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baseline="0">
                <a:solidFill>
                  <a:srgbClr val="1F5B9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cs-CZ" sz="3200" b="1" i="0" dirty="0" smtClean="0">
                <a:solidFill>
                  <a:schemeClr val="tx1"/>
                </a:solidFill>
              </a:rPr>
              <a:t>Kotlíkové dotace </a:t>
            </a:r>
          </a:p>
          <a:p>
            <a:pPr fontAlgn="auto">
              <a:spcAft>
                <a:spcPts val="0"/>
              </a:spcAft>
              <a:buClrTx/>
              <a:buFontTx/>
            </a:pPr>
            <a:r>
              <a:rPr lang="cs-CZ" sz="3200" b="1" i="0" dirty="0" smtClean="0">
                <a:solidFill>
                  <a:schemeClr val="tx1"/>
                </a:solidFill>
              </a:rPr>
              <a:t>v Moravskoslezském kraji </a:t>
            </a:r>
          </a:p>
          <a:p>
            <a:pPr fontAlgn="auto">
              <a:spcAft>
                <a:spcPts val="0"/>
              </a:spcAft>
              <a:buClrTx/>
              <a:buFontTx/>
            </a:pPr>
            <a:r>
              <a:rPr lang="cs-CZ" sz="3200" b="1" i="0" dirty="0" smtClean="0">
                <a:solidFill>
                  <a:schemeClr val="tx1"/>
                </a:solidFill>
              </a:rPr>
              <a:t>od roku 2015</a:t>
            </a:r>
          </a:p>
          <a:p>
            <a:pPr fontAlgn="auto">
              <a:spcAft>
                <a:spcPts val="0"/>
              </a:spcAft>
              <a:buClrTx/>
              <a:buFontTx/>
            </a:pPr>
            <a:endParaRPr lang="cs-CZ" sz="3200" b="1" i="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Tx/>
              <a:buFontTx/>
            </a:pPr>
            <a:r>
              <a:rPr lang="cs-CZ" sz="3200" b="1" i="0" dirty="0" smtClean="0">
                <a:solidFill>
                  <a:schemeClr val="tx1"/>
                </a:solidFill>
              </a:rPr>
              <a:t>Seminář pro pracovníky obcí</a:t>
            </a:r>
          </a:p>
        </p:txBody>
      </p:sp>
    </p:spTree>
    <p:extLst>
      <p:ext uri="{BB962C8B-B14F-4D97-AF65-F5344CB8AC3E}">
        <p14:creationId xmlns:p14="http://schemas.microsoft.com/office/powerpoint/2010/main" val="385338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6517760" cy="556401"/>
          </a:xfrm>
        </p:spPr>
        <p:txBody>
          <a:bodyPr/>
          <a:lstStyle/>
          <a:p>
            <a:pPr algn="l"/>
            <a:r>
              <a:rPr lang="cs-CZ" sz="2800" b="1" u="sng" dirty="0" smtClean="0">
                <a:solidFill>
                  <a:schemeClr val="tx1"/>
                </a:solidFill>
              </a:rPr>
              <a:t>Výzva:</a:t>
            </a:r>
            <a:endParaRPr lang="cs-CZ" sz="2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300" b="1" dirty="0" smtClean="0"/>
              <a:t>Alokace pro MSK: </a:t>
            </a:r>
            <a:r>
              <a:rPr lang="cs-CZ" sz="2300" dirty="0" smtClean="0"/>
              <a:t>		cca 470 mil. Kč</a:t>
            </a:r>
            <a:endParaRPr lang="cs-CZ" sz="23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300" b="1" dirty="0" smtClean="0"/>
              <a:t>Období výzvy:</a:t>
            </a:r>
            <a:r>
              <a:rPr lang="cs-CZ" sz="2300" dirty="0" smtClean="0"/>
              <a:t>		18. 12. 2015 – 29. 4. 2016</a:t>
            </a:r>
            <a:endParaRPr lang="cs-CZ" sz="23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300" b="1" dirty="0" smtClean="0"/>
              <a:t>Příjem žádosti: </a:t>
            </a:r>
            <a:r>
              <a:rPr lang="cs-CZ" sz="2300" dirty="0" smtClean="0"/>
              <a:t>		</a:t>
            </a:r>
            <a:r>
              <a:rPr lang="cs-CZ" sz="2300" b="1" dirty="0" smtClean="0"/>
              <a:t>1. 2. 2016 </a:t>
            </a:r>
            <a:r>
              <a:rPr lang="cs-CZ" sz="2300" dirty="0" smtClean="0"/>
              <a:t>–</a:t>
            </a:r>
            <a:r>
              <a:rPr lang="cs-CZ" sz="2300" b="1" dirty="0" smtClean="0"/>
              <a:t> 29. 4. 2016 </a:t>
            </a:r>
          </a:p>
          <a:p>
            <a:pPr marL="0" indent="0">
              <a:buNone/>
            </a:pPr>
            <a:r>
              <a:rPr lang="cs-CZ" sz="2300" b="1" dirty="0" smtClean="0"/>
              <a:t>Realizace výměn kotlů:</a:t>
            </a:r>
            <a:r>
              <a:rPr lang="cs-CZ" sz="2300" dirty="0" smtClean="0"/>
              <a:t>	do 15. 9. 2016 </a:t>
            </a:r>
            <a:r>
              <a:rPr lang="cs-CZ" sz="1600" dirty="0" smtClean="0"/>
              <a:t>(vč. dodání Faktur)</a:t>
            </a: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Příjem žádostí:</a:t>
            </a:r>
            <a:r>
              <a:rPr lang="cs-CZ" sz="2300" dirty="0" smtClean="0"/>
              <a:t>		</a:t>
            </a:r>
            <a:r>
              <a:rPr lang="cs-CZ" sz="2300" b="1" dirty="0" smtClean="0"/>
              <a:t>poštou</a:t>
            </a:r>
            <a:r>
              <a:rPr lang="cs-CZ" sz="2300" dirty="0" smtClean="0"/>
              <a:t> (v samostatné obálce) 				</a:t>
            </a:r>
            <a:r>
              <a:rPr lang="cs-CZ" sz="2300" b="1" dirty="0" smtClean="0"/>
              <a:t>nebo osobně </a:t>
            </a:r>
            <a:r>
              <a:rPr lang="cs-CZ" sz="2300" dirty="0" smtClean="0"/>
              <a:t>na KÚ MSK </a:t>
            </a:r>
          </a:p>
          <a:p>
            <a:pPr marL="0" indent="0">
              <a:buNone/>
            </a:pPr>
            <a:r>
              <a:rPr lang="cs-CZ" sz="2300" dirty="0"/>
              <a:t>	</a:t>
            </a:r>
            <a:r>
              <a:rPr lang="cs-CZ" sz="2300" dirty="0" smtClean="0"/>
              <a:t>			(1 podání </a:t>
            </a:r>
            <a:r>
              <a:rPr lang="cs-CZ" sz="2300" dirty="0" err="1" smtClean="0"/>
              <a:t>max</a:t>
            </a:r>
            <a:r>
              <a:rPr lang="cs-CZ" sz="2300" dirty="0" smtClean="0"/>
              <a:t> 3 žádosti)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Zpětná uznatelnost nákladů</a:t>
            </a:r>
            <a:r>
              <a:rPr lang="cs-CZ" sz="2300" dirty="0" smtClean="0"/>
              <a:t>: od 15. 7. 2015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6573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977" y="1010093"/>
            <a:ext cx="8654901" cy="5116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ŽÁDOST</a:t>
            </a:r>
            <a:endParaRPr lang="cs-CZ" sz="2800" b="1" dirty="0"/>
          </a:p>
          <a:p>
            <a:pPr>
              <a:buFontTx/>
              <a:buChar char="-"/>
            </a:pPr>
            <a:r>
              <a:rPr lang="cs-CZ" sz="2000" dirty="0" smtClean="0"/>
              <a:t>Bude dostupná elektronicky na </a:t>
            </a:r>
            <a:r>
              <a:rPr lang="cs-CZ" sz="2000" dirty="0" smtClean="0">
                <a:hlinkClick r:id="rId2"/>
              </a:rPr>
              <a:t>www.lokalni-topeniste.cz</a:t>
            </a:r>
            <a:r>
              <a:rPr lang="cs-CZ" sz="2000" dirty="0" smtClean="0"/>
              <a:t>, fyzicky na KÚ a ORP</a:t>
            </a:r>
          </a:p>
          <a:p>
            <a:pPr>
              <a:buFontTx/>
              <a:buChar char="-"/>
            </a:pPr>
            <a:r>
              <a:rPr lang="cs-CZ" sz="2000" dirty="0" smtClean="0"/>
              <a:t>Od 18.12.2015</a:t>
            </a:r>
          </a:p>
          <a:p>
            <a:pPr>
              <a:buFontTx/>
              <a:buChar char="-"/>
            </a:pPr>
            <a:r>
              <a:rPr lang="cs-CZ" sz="2000" dirty="0" smtClean="0"/>
              <a:t>Předložit vyplněné vč. příloh od </a:t>
            </a:r>
            <a:r>
              <a:rPr lang="cs-CZ" sz="2000" b="1" dirty="0" smtClean="0"/>
              <a:t>1.2. do 29.4.2016</a:t>
            </a:r>
          </a:p>
          <a:p>
            <a:pPr>
              <a:buFontTx/>
              <a:buChar char="-"/>
            </a:pPr>
            <a:r>
              <a:rPr lang="cs-CZ" sz="2000" u="sng" dirty="0" smtClean="0">
                <a:hlinkClick r:id="rId3" action="ppaction://hlinkfile"/>
              </a:rPr>
              <a:t>Obsahuje</a:t>
            </a:r>
            <a:r>
              <a:rPr lang="cs-CZ" sz="2000" dirty="0" smtClean="0"/>
              <a:t>: informace o žadateli + budově, rozpočet projektu (kotel + stavební práce + PENB/mikro + náklady na ES), popis původního kotle, potvrzení ES, čestná prohlášení </a:t>
            </a:r>
          </a:p>
          <a:p>
            <a:pPr>
              <a:buFontTx/>
              <a:buChar char="-"/>
            </a:pPr>
            <a:r>
              <a:rPr lang="cs-CZ" sz="2000" dirty="0" smtClean="0"/>
              <a:t>Fotodokumentace (</a:t>
            </a:r>
            <a:r>
              <a:rPr lang="cs-CZ" sz="2000" dirty="0" smtClean="0">
                <a:hlinkClick r:id="rId4" action="ppaction://hlinkfile"/>
              </a:rPr>
              <a:t>původní kotel napojený</a:t>
            </a:r>
            <a:r>
              <a:rPr lang="cs-CZ" sz="2000" dirty="0" smtClean="0"/>
              <a:t>!, místo mikro </a:t>
            </a:r>
            <a:r>
              <a:rPr lang="cs-CZ" sz="2000" dirty="0"/>
              <a:t>o</a:t>
            </a:r>
            <a:r>
              <a:rPr lang="cs-CZ" sz="2000" dirty="0" smtClean="0"/>
              <a:t>patření – původní stav) + bankovní účet (na jméno žadatele)</a:t>
            </a:r>
          </a:p>
          <a:p>
            <a:pPr>
              <a:buFontTx/>
              <a:buChar char="-"/>
            </a:pPr>
            <a:r>
              <a:rPr lang="cs-CZ" sz="2000" dirty="0" smtClean="0">
                <a:hlinkClick r:id="rId5" action="ppaction://hlinkfile"/>
              </a:rPr>
              <a:t>Čestné prohlášení o bezdlužnosti </a:t>
            </a:r>
            <a:r>
              <a:rPr lang="cs-CZ" sz="2000" dirty="0" smtClean="0"/>
              <a:t>– pouze OSTRAVA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b="1" dirty="0" smtClean="0"/>
              <a:t>Schválení žádosti → Smlouva → realizace a předložení vyúčtování do 15.9.2016.</a:t>
            </a:r>
          </a:p>
          <a:p>
            <a:pPr marL="0" indent="0">
              <a:buNone/>
            </a:pP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010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3256"/>
            <a:ext cx="8229600" cy="5062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cap="all" dirty="0"/>
              <a:t>Vyúčtování</a:t>
            </a:r>
          </a:p>
          <a:p>
            <a:pPr>
              <a:buFontTx/>
              <a:buChar char="-"/>
            </a:pPr>
            <a:r>
              <a:rPr lang="cs-CZ" sz="2200" dirty="0"/>
              <a:t>Fotodokumentace (</a:t>
            </a:r>
            <a:r>
              <a:rPr lang="cs-CZ" sz="2200" dirty="0">
                <a:hlinkClick r:id="rId2" action="ppaction://hlinkfile"/>
              </a:rPr>
              <a:t>znehodnocený kotel</a:t>
            </a:r>
            <a:r>
              <a:rPr lang="cs-CZ" sz="2200" dirty="0" smtClean="0"/>
              <a:t>, </a:t>
            </a:r>
            <a:r>
              <a:rPr lang="cs-CZ" sz="2200" dirty="0"/>
              <a:t>zapojení nového kotle, mikro opatření po realizaci, pokud bude neprůkazné i v průběhu realizace – např. zateplení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r>
              <a:rPr lang="cs-CZ" sz="2200" dirty="0">
                <a:hlinkClick r:id="rId3" action="ppaction://hlinkfile"/>
              </a:rPr>
              <a:t>doklad o likvidaci </a:t>
            </a:r>
            <a:r>
              <a:rPr lang="cs-CZ" sz="2200" dirty="0" smtClean="0"/>
              <a:t>(je dostupný </a:t>
            </a:r>
            <a:r>
              <a:rPr lang="cs-CZ" sz="2200" dirty="0"/>
              <a:t>na </a:t>
            </a:r>
            <a:r>
              <a:rPr lang="cs-CZ" sz="2200" dirty="0">
                <a:hlinkClick r:id="rId4"/>
              </a:rPr>
              <a:t>www.lokalni-topeniste.cz</a:t>
            </a:r>
            <a:r>
              <a:rPr lang="cs-CZ" sz="2200" dirty="0"/>
              <a:t>)</a:t>
            </a:r>
          </a:p>
          <a:p>
            <a:pPr>
              <a:buFontTx/>
              <a:buChar char="-"/>
            </a:pPr>
            <a:r>
              <a:rPr lang="cs-CZ" sz="2200" dirty="0" smtClean="0">
                <a:hlinkClick r:id="rId5" action="ppaction://hlinkfile"/>
              </a:rPr>
              <a:t>Soupiska výdajů</a:t>
            </a:r>
            <a:r>
              <a:rPr lang="cs-CZ" sz="2200" dirty="0" smtClean="0"/>
              <a:t> + Faktury/výdajové </a:t>
            </a:r>
            <a:r>
              <a:rPr lang="cs-CZ" sz="2200" dirty="0"/>
              <a:t>doklady vč. úhrad</a:t>
            </a:r>
            <a:r>
              <a:rPr lang="cs-CZ" sz="2200" dirty="0" smtClean="0"/>
              <a:t>.</a:t>
            </a:r>
          </a:p>
          <a:p>
            <a:pPr>
              <a:buFontTx/>
              <a:buChar char="-"/>
            </a:pPr>
            <a:r>
              <a:rPr lang="cs-CZ" sz="2200" dirty="0"/>
              <a:t>Revizní zprávu (Protokol) o uvedení nového zdroje tepla do provozu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b="1" dirty="0"/>
              <a:t>Proplacení a proúčtování s obcemi nejpozději do konce roku 2016.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6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9070"/>
            <a:ext cx="8229600" cy="4797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u="sng" cap="all" dirty="0" smtClean="0"/>
              <a:t>Kontakty KÚ MSK:</a:t>
            </a:r>
          </a:p>
          <a:p>
            <a:pPr marL="0" indent="0"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www.lokalni-topeniste.cz</a:t>
            </a:r>
            <a:r>
              <a:rPr lang="cs-CZ" sz="2000" b="1" dirty="0" smtClean="0"/>
              <a:t>  </a:t>
            </a:r>
          </a:p>
          <a:p>
            <a:pPr marL="0" indent="0">
              <a:buNone/>
            </a:pPr>
            <a:r>
              <a:rPr lang="cs-CZ" sz="2000" dirty="0" smtClean="0"/>
              <a:t>Kontaktní telefon – „kotlíková linka“: </a:t>
            </a:r>
            <a:r>
              <a:rPr lang="cs-CZ" sz="2000" b="1" dirty="0" smtClean="0"/>
              <a:t>595 </a:t>
            </a:r>
            <a:r>
              <a:rPr lang="cs-CZ" sz="2000" b="1" dirty="0"/>
              <a:t>622 355</a:t>
            </a:r>
          </a:p>
          <a:p>
            <a:pPr marL="0" indent="0">
              <a:buNone/>
            </a:pPr>
            <a:r>
              <a:rPr lang="cs-CZ" sz="2000" dirty="0" smtClean="0"/>
              <a:t>E-mail</a:t>
            </a:r>
            <a:r>
              <a:rPr lang="cs-CZ" sz="2000" dirty="0"/>
              <a:t>: </a:t>
            </a:r>
            <a:r>
              <a:rPr lang="cs-CZ" sz="2000" b="1" dirty="0" smtClean="0">
                <a:hlinkClick r:id="rId3"/>
              </a:rPr>
              <a:t>kotliky@msk.cz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Kontakty na pracovníky:</a:t>
            </a:r>
            <a:endParaRPr lang="cs-CZ" sz="2000" b="1" dirty="0" smtClean="0">
              <a:hlinkClick r:id="rId4"/>
            </a:endParaRPr>
          </a:p>
          <a:p>
            <a:pPr marL="0" indent="0">
              <a:buNone/>
            </a:pPr>
            <a:r>
              <a:rPr lang="cs-CZ" sz="2000" b="1" dirty="0" smtClean="0">
                <a:hlinkClick r:id="rId4"/>
              </a:rPr>
              <a:t>http</a:t>
            </a:r>
            <a:r>
              <a:rPr lang="cs-CZ" sz="2000" b="1" dirty="0">
                <a:hlinkClick r:id="rId4"/>
              </a:rPr>
              <a:t>://</a:t>
            </a:r>
            <a:r>
              <a:rPr lang="cs-CZ" sz="2000" b="1" dirty="0" smtClean="0">
                <a:hlinkClick r:id="rId4"/>
              </a:rPr>
              <a:t>lokalni-topeniste.kr-moravskoslezsky.cz/kontakty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0147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3500" b="1" u="sng" cap="all" dirty="0" smtClean="0"/>
              <a:t>ZÁKLADNÍ PODMÍNKY:</a:t>
            </a:r>
          </a:p>
          <a:p>
            <a:pPr marL="0" indent="0" algn="just">
              <a:buNone/>
            </a:pPr>
            <a:endParaRPr lang="cs-CZ" sz="2400" b="1" u="sng" cap="all" dirty="0" smtClean="0"/>
          </a:p>
          <a:p>
            <a:pPr marL="0" indent="0" algn="just">
              <a:buNone/>
            </a:pPr>
            <a:r>
              <a:rPr lang="cs-CZ" sz="2400" b="1" u="sng" cap="all" dirty="0" smtClean="0"/>
              <a:t>žadatel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Fyzická osoba nepodnikající 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Vlastnící budovu na území MSK (NE </a:t>
            </a:r>
            <a:r>
              <a:rPr lang="cs-CZ" sz="2400" dirty="0" smtClean="0">
                <a:latin typeface="Times New Roman"/>
                <a:cs typeface="Times New Roman"/>
              </a:rPr>
              <a:t>→</a:t>
            </a:r>
            <a:r>
              <a:rPr lang="cs-CZ" sz="2400" dirty="0" smtClean="0">
                <a:latin typeface="Times New Roman"/>
                <a:cs typeface="Times New Roman"/>
                <a:hlinkClick r:id="rId2" action="ppaction://hlinkfile"/>
              </a:rPr>
              <a:t>souhlas spoluvlastníka</a:t>
            </a:r>
            <a:r>
              <a:rPr lang="cs-CZ" sz="2400" dirty="0" smtClean="0">
                <a:latin typeface="Times New Roman"/>
                <a:cs typeface="Times New Roman"/>
              </a:rPr>
              <a:t>)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b="1" u="sng" cap="all" dirty="0" err="1" smtClean="0"/>
              <a:t>BUDOVa</a:t>
            </a:r>
            <a:endParaRPr lang="cs-CZ" sz="2400" b="1" u="sng" cap="all" dirty="0" smtClean="0"/>
          </a:p>
          <a:p>
            <a:pPr algn="just">
              <a:buFontTx/>
              <a:buChar char="-"/>
            </a:pPr>
            <a:r>
              <a:rPr lang="cs-CZ" sz="2400" dirty="0" smtClean="0"/>
              <a:t>Rodinný dům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Území MSK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„C“ – úsporná (</a:t>
            </a:r>
            <a:r>
              <a:rPr lang="cs-CZ" sz="2400" dirty="0" err="1" smtClean="0"/>
              <a:t>mikroopatření</a:t>
            </a:r>
            <a:r>
              <a:rPr lang="cs-CZ" sz="2400" dirty="0" smtClean="0"/>
              <a:t>/NZÚ)</a:t>
            </a:r>
          </a:p>
          <a:p>
            <a:pPr algn="just">
              <a:buFontTx/>
              <a:buChar char="-"/>
            </a:pPr>
            <a:r>
              <a:rPr lang="cs-CZ" sz="2400" dirty="0" smtClean="0">
                <a:cs typeface="Arial" pitchFamily="34" charset="0"/>
              </a:rPr>
              <a:t>Původní zdroj </a:t>
            </a:r>
            <a:r>
              <a:rPr lang="cs-CZ" sz="2400" dirty="0">
                <a:cs typeface="Arial" pitchFamily="34" charset="0"/>
              </a:rPr>
              <a:t>tepla na pevná </a:t>
            </a:r>
            <a:r>
              <a:rPr lang="cs-CZ" sz="2400" dirty="0" smtClean="0">
                <a:cs typeface="Arial" pitchFamily="34" charset="0"/>
              </a:rPr>
              <a:t>paliva s ručním přikládáním </a:t>
            </a:r>
            <a:br>
              <a:rPr lang="cs-CZ" sz="2400" dirty="0" smtClean="0">
                <a:cs typeface="Arial" pitchFamily="34" charset="0"/>
              </a:rPr>
            </a:br>
            <a:r>
              <a:rPr lang="cs-CZ" sz="2400" dirty="0" smtClean="0">
                <a:cs typeface="Arial" pitchFamily="34" charset="0"/>
              </a:rPr>
              <a:t>(NE: plyn, automat, kamna, krby, biomasa, dotovaný kotel)</a:t>
            </a:r>
            <a:r>
              <a:rPr lang="cs-CZ" sz="2400" cap="all" dirty="0" smtClean="0"/>
              <a:t>. </a:t>
            </a:r>
            <a:r>
              <a:rPr lang="cs-CZ" sz="2400" dirty="0" smtClean="0"/>
              <a:t>Ve </a:t>
            </a:r>
            <a:r>
              <a:rPr lang="cs-CZ" sz="2400" dirty="0"/>
              <a:t>všech případech musí dojít k </a:t>
            </a:r>
            <a:r>
              <a:rPr lang="cs-CZ" sz="2400" b="1" dirty="0"/>
              <a:t>likvidaci původního </a:t>
            </a:r>
            <a:r>
              <a:rPr lang="cs-CZ" sz="2400" b="1" dirty="0" smtClean="0"/>
              <a:t>nevyhovujícího </a:t>
            </a:r>
            <a:r>
              <a:rPr lang="cs-CZ" sz="2400" b="1" dirty="0"/>
              <a:t>kotle</a:t>
            </a:r>
            <a:r>
              <a:rPr lang="cs-CZ" sz="2400" dirty="0"/>
              <a:t> na tuhá </a:t>
            </a:r>
            <a:r>
              <a:rPr lang="cs-CZ" sz="2400" dirty="0" smtClean="0"/>
              <a:t>paliva! </a:t>
            </a:r>
            <a:endParaRPr lang="cs-CZ" sz="2400" dirty="0"/>
          </a:p>
          <a:p>
            <a:pPr>
              <a:buFontTx/>
              <a:buChar char="-"/>
            </a:pPr>
            <a:endParaRPr lang="cs-CZ" sz="2400" u="sng" cap="all" dirty="0"/>
          </a:p>
        </p:txBody>
      </p:sp>
    </p:spTree>
    <p:extLst>
      <p:ext uri="{BB962C8B-B14F-4D97-AF65-F5344CB8AC3E}">
        <p14:creationId xmlns:p14="http://schemas.microsoft.com/office/powerpoint/2010/main" val="294284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2139" y="1020723"/>
            <a:ext cx="4837814" cy="556401"/>
          </a:xfrm>
        </p:spPr>
        <p:txBody>
          <a:bodyPr/>
          <a:lstStyle/>
          <a:p>
            <a:pPr algn="l"/>
            <a:r>
              <a:rPr lang="cs-CZ" sz="2800" b="1" u="sng" dirty="0">
                <a:solidFill>
                  <a:schemeClr val="tx1"/>
                </a:solidFill>
                <a:cs typeface="Arial" pitchFamily="34" charset="0"/>
              </a:rPr>
              <a:t>Nový zdroj tepla:</a:t>
            </a:r>
            <a:r>
              <a:rPr lang="cs-CZ" sz="2800" b="1" u="sng" dirty="0">
                <a:cs typeface="Arial" pitchFamily="34" charset="0"/>
              </a:rPr>
              <a:t/>
            </a:r>
            <a:br>
              <a:rPr lang="cs-CZ" sz="2800" b="1" u="sng" dirty="0">
                <a:cs typeface="Arial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33" y="1499191"/>
            <a:ext cx="8229600" cy="436115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sz="2400" dirty="0" smtClean="0"/>
              <a:t>kotel </a:t>
            </a:r>
            <a:r>
              <a:rPr lang="cs-CZ" sz="2400" dirty="0"/>
              <a:t>na </a:t>
            </a:r>
            <a:r>
              <a:rPr lang="cs-CZ" sz="2400" dirty="0" smtClean="0"/>
              <a:t>uhlí, biomasu, kombinovaný (uhlí/biomasa) emisní třídy 5,</a:t>
            </a:r>
          </a:p>
          <a:p>
            <a:pPr lvl="0"/>
            <a:r>
              <a:rPr lang="cs-CZ" sz="2400" dirty="0" smtClean="0"/>
              <a:t>plynový kondenzační kotel,</a:t>
            </a:r>
            <a:endParaRPr lang="cs-CZ" sz="2400" dirty="0"/>
          </a:p>
          <a:p>
            <a:pPr lvl="0"/>
            <a:r>
              <a:rPr lang="cs-CZ" sz="2400" dirty="0" smtClean="0"/>
              <a:t>tepelné čerpadlo</a:t>
            </a:r>
            <a:r>
              <a:rPr lang="cs-CZ" sz="2400" dirty="0"/>
              <a:t>.</a:t>
            </a:r>
            <a:endParaRPr lang="cs-CZ" sz="2400" dirty="0" smtClean="0"/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 smtClean="0"/>
              <a:t>V kombinaci s novým kotlem:</a:t>
            </a:r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dirty="0"/>
              <a:t>S</a:t>
            </a:r>
            <a:r>
              <a:rPr lang="cs-CZ" sz="2400" dirty="0" smtClean="0"/>
              <a:t>olárně-termická soustava pro přitápění nebo přípravu teplé vody (pouze s kotlem!)</a:t>
            </a:r>
          </a:p>
          <a:p>
            <a:pPr>
              <a:spcAft>
                <a:spcPts val="600"/>
              </a:spcAft>
            </a:pPr>
            <a:r>
              <a:rPr lang="cs-CZ" sz="2400" b="1" dirty="0" smtClean="0"/>
              <a:t>Akumulační nádoba 55l/kW (kotel s ručním přikládáním-podmínka!)</a:t>
            </a:r>
          </a:p>
          <a:p>
            <a:pPr marL="0" indent="0">
              <a:spcAft>
                <a:spcPts val="600"/>
              </a:spcAft>
              <a:buNone/>
            </a:pPr>
            <a:endParaRPr lang="cs-CZ" sz="1100" dirty="0" smtClean="0">
              <a:cs typeface="Arial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>
                <a:cs typeface="Arial" pitchFamily="34" charset="0"/>
              </a:rPr>
              <a:t>Zdroj tepla musí být zapsán v </a:t>
            </a:r>
            <a:r>
              <a:rPr lang="cs-CZ" sz="2400" b="1" dirty="0" smtClean="0">
                <a:cs typeface="Arial" pitchFamily="34" charset="0"/>
              </a:rPr>
              <a:t>seznamu podporovaných výrobků</a:t>
            </a:r>
            <a:r>
              <a:rPr lang="cs-CZ" sz="2400" dirty="0" smtClean="0">
                <a:cs typeface="Arial" pitchFamily="34" charset="0"/>
              </a:rPr>
              <a:t> (veden </a:t>
            </a:r>
            <a:r>
              <a:rPr lang="cs-CZ" sz="2400" dirty="0">
                <a:cs typeface="Arial" pitchFamily="34" charset="0"/>
              </a:rPr>
              <a:t>SFŽP, </a:t>
            </a:r>
            <a:r>
              <a:rPr lang="cs-CZ" sz="2400" dirty="0">
                <a:cs typeface="Arial" pitchFamily="34" charset="0"/>
                <a:hlinkClick r:id="rId3"/>
              </a:rPr>
              <a:t>http://</a:t>
            </a:r>
            <a:r>
              <a:rPr lang="cs-CZ" sz="2400" dirty="0" smtClean="0">
                <a:cs typeface="Arial" pitchFamily="34" charset="0"/>
                <a:hlinkClick r:id="rId3"/>
              </a:rPr>
              <a:t>www.opzp.cz/dokumenty/187-seznam-registrovanych-vyrobku?verze=1</a:t>
            </a:r>
            <a:r>
              <a:rPr lang="cs-CZ" sz="2400" dirty="0" smtClean="0">
                <a:cs typeface="Arial" pitchFamily="34" charset="0"/>
              </a:rPr>
              <a:t>).</a:t>
            </a:r>
            <a:endParaRPr lang="cs-CZ" sz="2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Způsobilé výdaje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 fontAlgn="base">
              <a:spcAft>
                <a:spcPts val="600"/>
              </a:spcAft>
            </a:pP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stavební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práce, dodávky a služby spojené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 realizací kotle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, tepelného čerpadla, solární termické soustavy,</a:t>
            </a:r>
          </a:p>
          <a:p>
            <a:pPr lvl="0" algn="just" fontAlgn="base">
              <a:spcAft>
                <a:spcPts val="600"/>
              </a:spcAft>
            </a:pP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stavební práce, dodávky a služby související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 realizací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nové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otopné soustavy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nebo úpravou stávající otopné soustavy, včetně dodávky a instalace akumulační nádoby, pokud je toto doporučeno 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projektem; vždy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 návaznosti na realizaci nového zdroje tepla pro vytápění,</a:t>
            </a:r>
          </a:p>
          <a:p>
            <a:pPr lvl="0" algn="just" fontAlgn="base">
              <a:spcAft>
                <a:spcPts val="600"/>
              </a:spcAft>
            </a:pP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náklady na </a:t>
            </a:r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zkoušky nebo testy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související s uváděním majetku do stavu způsobilého k užívání a k prokázání splnění technických parametrů, ovšem pouze v období do kolaudace (uvedení do trvalého provozu),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51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8828"/>
            <a:ext cx="8229600" cy="51373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400" b="1" dirty="0" smtClean="0"/>
              <a:t>Budova „C“</a:t>
            </a:r>
          </a:p>
          <a:p>
            <a:pPr>
              <a:buFontTx/>
              <a:buChar char="-"/>
            </a:pPr>
            <a:r>
              <a:rPr lang="cs-CZ" sz="2400" dirty="0" smtClean="0"/>
              <a:t>PENB (předložit, nechat si vystavit – bude proplaceno)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Není „C“ ale </a:t>
            </a:r>
            <a:r>
              <a:rPr lang="cs-CZ" sz="2400" b="1" u="sng" dirty="0" smtClean="0"/>
              <a:t>bude</a:t>
            </a:r>
            <a:r>
              <a:rPr lang="cs-CZ" sz="2400" b="1" dirty="0" smtClean="0"/>
              <a:t> zateplena </a:t>
            </a:r>
            <a:r>
              <a:rPr lang="cs-CZ" sz="2400" b="1" dirty="0"/>
              <a:t>v Nová zelená úsporám</a:t>
            </a:r>
          </a:p>
          <a:p>
            <a:pPr marL="0" indent="0">
              <a:buNone/>
            </a:pPr>
            <a:r>
              <a:rPr lang="cs-CZ" sz="2400" dirty="0"/>
              <a:t>- K žádosti doložit podanou žádost/rozhodnutí (musí být realizováno)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Budova „D“ a horší</a:t>
            </a:r>
          </a:p>
          <a:p>
            <a:pPr>
              <a:buFontTx/>
              <a:buChar char="-"/>
            </a:pPr>
            <a:r>
              <a:rPr lang="cs-CZ" sz="2400" dirty="0" smtClean="0"/>
              <a:t>Mikro energetické opatření (bude proplaceno do 20.000,- Kč)</a:t>
            </a:r>
            <a:r>
              <a:rPr lang="cs-CZ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endParaRPr lang="cs-CZ" sz="2400" dirty="0" smtClean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>
              <a:buFontTx/>
              <a:buChar char="-"/>
            </a:pPr>
            <a:r>
              <a:rPr lang="cs-CZ" sz="24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lze </a:t>
            </a:r>
            <a:r>
              <a:rPr lang="cs-CZ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provádět i svépomocí – v tomto případě je způsobilým výdajem pouze </a:t>
            </a:r>
            <a:r>
              <a:rPr lang="cs-CZ" sz="24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materiál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Vhodnost určuje energetický specialista (na žádost/samostatné vyjádření)</a:t>
            </a:r>
          </a:p>
          <a:p>
            <a:pPr>
              <a:buFontTx/>
              <a:buChar char="-"/>
            </a:pPr>
            <a:r>
              <a:rPr lang="cs-CZ" sz="2400" dirty="0" smtClean="0"/>
              <a:t>Náklady na specialistu budou proplaceny v dotaci</a:t>
            </a:r>
          </a:p>
          <a:p>
            <a:pPr>
              <a:buFontTx/>
              <a:buChar char="-"/>
            </a:pPr>
            <a:r>
              <a:rPr lang="cs-CZ" sz="2400" dirty="0" smtClean="0"/>
              <a:t>Po realizace mikro opatření budova </a:t>
            </a:r>
            <a:r>
              <a:rPr lang="cs-CZ" sz="2400" u="sng" dirty="0" smtClean="0"/>
              <a:t>nemusí</a:t>
            </a:r>
            <a:r>
              <a:rPr lang="cs-CZ" sz="2400" dirty="0" smtClean="0"/>
              <a:t> dosáhnout na „C“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Seznam ES </a:t>
            </a:r>
            <a:r>
              <a:rPr lang="cs-CZ" sz="2400" dirty="0"/>
              <a:t>vedený MPO:</a:t>
            </a:r>
          </a:p>
          <a:p>
            <a:pPr marL="0" indent="0">
              <a:buNone/>
            </a:pPr>
            <a:r>
              <a:rPr lang="cs-CZ" sz="2400" b="1" dirty="0">
                <a:hlinkClick r:id="rId2"/>
              </a:rPr>
              <a:t>http://</a:t>
            </a:r>
            <a:r>
              <a:rPr lang="cs-CZ" sz="2400" b="1" dirty="0" smtClean="0">
                <a:hlinkClick r:id="rId2"/>
              </a:rPr>
              <a:t>www.mpo-enex.cz/experti/ExpertList.aspx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/>
              <a:t>pro potvrzení „mikro energetických opatření“ požadován druh oprávnění: energetický audit a energetická certifikace budov</a:t>
            </a:r>
            <a:r>
              <a:rPr lang="cs-CZ" sz="2400" dirty="0" smtClean="0"/>
              <a:t>).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98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903766"/>
            <a:ext cx="5603358" cy="556401"/>
          </a:xfrm>
        </p:spPr>
        <p:txBody>
          <a:bodyPr/>
          <a:lstStyle/>
          <a:p>
            <a:pPr algn="l"/>
            <a:r>
              <a:rPr lang="cs-CZ" sz="2800" dirty="0" smtClean="0"/>
              <a:t>„Mikro“ energetická opatření</a:t>
            </a:r>
            <a:endParaRPr lang="cs-CZ" sz="2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87194"/>
              </p:ext>
            </p:extLst>
          </p:nvPr>
        </p:nvGraphicFramePr>
        <p:xfrm>
          <a:off x="637953" y="1435394"/>
          <a:ext cx="76767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094"/>
                <a:gridCol w="6701613"/>
              </a:tblGrid>
              <a:tr h="665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Číslo opatření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 opatření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Zateplení střechy nebo půdních prostor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Zateplení stropu sklepních prostor nebo podlahy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Dílčí zateplení dalších konstrukcí (např. severní fasáda apod.)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Oprava fasády, např. prasklin a dalších poruch fasády – eliminace tepelných mostů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Oddělení vytápěného prostoru rodinného domu od venkovního (např. zádveří)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Dílčí výměna oken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Výměna vstupních a balkonových dveří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Instalace těsnění oken a dveří, dodatečná montáž prahů vstupních dveří</a:t>
                      </a:r>
                    </a:p>
                  </a:txBody>
                  <a:tcPr marL="68580" marR="68580" marT="0" marB="0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Výměna zasklení starších oken za izolační dvojskla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584791" y="5199321"/>
            <a:ext cx="8112642" cy="661028"/>
          </a:xfrm>
        </p:spPr>
        <p:txBody>
          <a:bodyPr>
            <a:normAutofit/>
          </a:bodyPr>
          <a:lstStyle/>
          <a:p>
            <a:pPr marL="0" indent="0">
              <a:buClr>
                <a:srgbClr val="33CC33"/>
              </a:buClr>
              <a:buFontTx/>
              <a:buNone/>
              <a:defRPr/>
            </a:pPr>
            <a:r>
              <a:rPr lang="cs-CZ" sz="1400" dirty="0" smtClean="0"/>
              <a:t>Typ opatření bude žadatel volit v rámci své žádosti, vhodnost vybraného opatření potvrzuje energetický specialista (seznam specialistů vede Ministerstvo průmyslu a obchodu).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828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5869173" cy="556401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DOTACE: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b="1" dirty="0" smtClean="0"/>
              <a:t>Max 150.000,- Kč (po uhrazení – ex-post)</a:t>
            </a:r>
          </a:p>
          <a:p>
            <a:pPr>
              <a:buFontTx/>
              <a:buChar char="-"/>
            </a:pPr>
            <a:r>
              <a:rPr lang="cs-CZ" sz="2400" b="1" dirty="0" smtClean="0"/>
              <a:t>70 </a:t>
            </a:r>
            <a:r>
              <a:rPr lang="cs-CZ" sz="2400" b="1" dirty="0"/>
              <a:t>% </a:t>
            </a:r>
            <a:r>
              <a:rPr lang="cs-CZ" sz="2400" dirty="0" smtClean="0"/>
              <a:t>uhlí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b="1" dirty="0" smtClean="0"/>
              <a:t>75 </a:t>
            </a:r>
            <a:r>
              <a:rPr lang="cs-CZ" sz="2400" b="1" dirty="0"/>
              <a:t>% </a:t>
            </a:r>
            <a:r>
              <a:rPr lang="cs-CZ" sz="2400" dirty="0" smtClean="0"/>
              <a:t>kombinovaný kotel </a:t>
            </a:r>
            <a:r>
              <a:rPr lang="cs-CZ" sz="2400" dirty="0"/>
              <a:t>(uhlí + biomasa) nebo </a:t>
            </a:r>
            <a:r>
              <a:rPr lang="cs-CZ" sz="2400" dirty="0" smtClean="0"/>
              <a:t>plynový kondenzační kotel</a:t>
            </a:r>
          </a:p>
          <a:p>
            <a:pPr>
              <a:buFontTx/>
              <a:buChar char="-"/>
            </a:pPr>
            <a:r>
              <a:rPr lang="cs-CZ" sz="2400" b="1" dirty="0" smtClean="0"/>
              <a:t>80 </a:t>
            </a:r>
            <a:r>
              <a:rPr lang="cs-CZ" sz="2400" b="1" dirty="0"/>
              <a:t>% </a:t>
            </a:r>
            <a:r>
              <a:rPr lang="cs-CZ" sz="2400" dirty="0" smtClean="0"/>
              <a:t>tepelné čerpadlo nebo kotel </a:t>
            </a:r>
            <a:r>
              <a:rPr lang="cs-CZ" sz="2400" dirty="0"/>
              <a:t>na </a:t>
            </a:r>
            <a:r>
              <a:rPr lang="cs-CZ" sz="2400" dirty="0" smtClean="0"/>
              <a:t>biomasu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+ </a:t>
            </a:r>
            <a:r>
              <a:rPr lang="cs-CZ" sz="2400" b="1" dirty="0" smtClean="0"/>
              <a:t>5%</a:t>
            </a:r>
            <a:r>
              <a:rPr lang="cs-CZ" sz="2400" dirty="0" smtClean="0"/>
              <a:t> MS Kraj</a:t>
            </a:r>
          </a:p>
          <a:p>
            <a:pPr marL="0" indent="0">
              <a:buNone/>
            </a:pPr>
            <a:r>
              <a:rPr lang="cs-CZ" sz="2400" dirty="0" smtClean="0"/>
              <a:t>+ </a:t>
            </a:r>
            <a:r>
              <a:rPr lang="cs-CZ" sz="2400" b="1" dirty="0" smtClean="0"/>
              <a:t>x % (2- 10%)/pevná částka </a:t>
            </a:r>
            <a:r>
              <a:rPr lang="cs-CZ" sz="2400" dirty="0" smtClean="0"/>
              <a:t>z</a:t>
            </a:r>
            <a:r>
              <a:rPr lang="cs-CZ" sz="2400" b="1" dirty="0" smtClean="0"/>
              <a:t> obce </a:t>
            </a:r>
            <a:r>
              <a:rPr lang="cs-CZ" sz="2400" dirty="0" smtClean="0"/>
              <a:t>(5 – 15tis. Kč)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+ </a:t>
            </a:r>
            <a:r>
              <a:rPr lang="cs-CZ" sz="2400" b="1" dirty="0" smtClean="0"/>
              <a:t>5 </a:t>
            </a:r>
            <a:r>
              <a:rPr lang="cs-CZ" sz="2400" b="1" dirty="0"/>
              <a:t>% </a:t>
            </a:r>
            <a:r>
              <a:rPr lang="cs-CZ" sz="2400" dirty="0" smtClean="0"/>
              <a:t>prioritní území (nejvíce znečištěné)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06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39622"/>
              </p:ext>
            </p:extLst>
          </p:nvPr>
        </p:nvGraphicFramePr>
        <p:xfrm>
          <a:off x="297711" y="1761122"/>
          <a:ext cx="8506047" cy="40974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33378"/>
                <a:gridCol w="7272669"/>
              </a:tblGrid>
              <a:tr h="205401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ORP</a:t>
                      </a:r>
                      <a:endParaRPr lang="cs-CZ" sz="9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Název obce</a:t>
                      </a:r>
                      <a:endParaRPr lang="cs-CZ" sz="9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36132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Bílovec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Bílovec, Jistebník, Studénka, Velké Albrechtice, Albrechtičky, Bílov, Bítov, Bravantice, Kujavy, Pustějov, Tísek, Slatina</a:t>
                      </a:r>
                    </a:p>
                  </a:txBody>
                  <a:tcPr marL="44450" marR="44450" marT="0" marB="0" anchor="b"/>
                </a:tc>
              </a:tr>
              <a:tr h="24231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Bohumín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Bohumín, Dolní Lutyně, Rychvald</a:t>
                      </a:r>
                    </a:p>
                  </a:txBody>
                  <a:tcPr marL="44450" marR="44450" marT="0" marB="0" anchor="b"/>
                </a:tc>
              </a:tr>
              <a:tr h="23745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Bruntál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Bruntál, Horní Benešov, Vrbno pod Pradědem</a:t>
                      </a:r>
                    </a:p>
                  </a:txBody>
                  <a:tcPr marL="44450" marR="44450" marT="0" marB="0" anchor="b"/>
                </a:tc>
              </a:tr>
              <a:tr h="226149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Český Těšín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Český Těšín, Chotěbuz</a:t>
                      </a:r>
                    </a:p>
                  </a:txBody>
                  <a:tcPr marL="44450" marR="44450" marT="0" marB="0" anchor="b"/>
                </a:tc>
              </a:tr>
              <a:tr h="38897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Frenštát pod Radhoštěm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Frenštát pod Radhoštěm, Lichnov, Tichá, Trojanovice, Veřovice, Bordovice</a:t>
                      </a:r>
                    </a:p>
                  </a:txBody>
                  <a:tcPr marL="44450" marR="44450" marT="0" marB="0" anchor="b"/>
                </a:tc>
              </a:tr>
              <a:tr h="87226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Frýdek-Místek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Baška, Brušperk, Dobrá, Dobratice, Dolní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Domaslavice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Fryčovice, Frýdek-Místek, Hukvaldy, Kozlovice, Krmelín, Lučina, Palkovice, Paskov, Raškovice, Řepiště, Sedliště, Staré Město, Staříč, Sviadnov, Třanovice, Bruzovice, Dolní Tošanovice, Horní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Domaslavice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Horní Tošanovice, Kaňovice, Lhotka, Nižní Lhoty, Nošovice, Pazderna, Pražmo, Soběšovice, Vojkovice,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Vyšní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Lhoty, Žabeň, Žermanice, Morávka, Krásná</a:t>
                      </a:r>
                    </a:p>
                  </a:txBody>
                  <a:tcPr marL="44450" marR="44450" marT="0" marB="0" anchor="b"/>
                </a:tc>
              </a:tr>
              <a:tr h="436132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Frýdlant nad Ostravicí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Frýdlant nad Ostravicí, Janovice, Kunčice pod Ondřejníkem, Metylovice, Malenovice, Pržno, Pstruží, Čeladná, Ostravice</a:t>
                      </a:r>
                    </a:p>
                  </a:txBody>
                  <a:tcPr marL="44450" marR="44450" marT="0" marB="0" anchor="b"/>
                </a:tc>
              </a:tr>
              <a:tr h="202276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Havířov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Albrechtice, Havířov, Horní Bludovice, Horní Suchá, Těrlicko</a:t>
                      </a:r>
                    </a:p>
                  </a:txBody>
                  <a:tcPr marL="44450" marR="44450" marT="0" marB="0" anchor="b"/>
                </a:tc>
              </a:tr>
              <a:tr h="436132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Hlučín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Bohuslavice, Darkovice, Dolní Benešov, Hať, Hlučín, Kozmice, Ludgeřovice, Markvartovice, Píšť, Šilheřovice, Vřesina, Bělá, Děhylov, Dobroslavice, Závada</a:t>
                      </a:r>
                    </a:p>
                  </a:txBody>
                  <a:tcPr marL="44450" marR="44450" marT="0" marB="0" anchor="b"/>
                </a:tc>
              </a:tr>
              <a:tr h="219699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Jablunkov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Bukovec, Hrádek, Jablunkov, Milíkov, Mosty u Jablunkova, Návsí, Písek, Bocanovice, Písečná, Dolní Lomná</a:t>
                      </a:r>
                    </a:p>
                  </a:txBody>
                  <a:tcPr marL="44450" marR="44450" marT="0" marB="0" anchor="b"/>
                </a:tc>
              </a:tr>
              <a:tr h="194488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Karviná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Dětmarovice, Karviná, Petrovice u Karviné, Stonava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72137" y="818705"/>
            <a:ext cx="8452886" cy="556401"/>
          </a:xfrm>
        </p:spPr>
        <p:txBody>
          <a:bodyPr/>
          <a:lstStyle/>
          <a:p>
            <a:pPr algn="l"/>
            <a:r>
              <a:rPr lang="cs-CZ" sz="2800" dirty="0" smtClean="0"/>
              <a:t>Prioritní podporované území – seznam obcí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02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785522"/>
              </p:ext>
            </p:extLst>
          </p:nvPr>
        </p:nvGraphicFramePr>
        <p:xfrm>
          <a:off x="350874" y="1476651"/>
          <a:ext cx="8463517" cy="407354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12113"/>
                <a:gridCol w="7251404"/>
              </a:tblGrid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ORP</a:t>
                      </a:r>
                      <a:endParaRPr lang="cs-C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Název </a:t>
                      </a:r>
                      <a:r>
                        <a:rPr lang="cs-CZ" sz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obce</a:t>
                      </a:r>
                      <a:endParaRPr lang="cs-C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Kopřivnice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Kopřivnice, Petřvald, Příbor, Štramberk, Kateřinice, Mošnov, Skotnice, Trnávka, Závišice, Ženklava</a:t>
                      </a:r>
                    </a:p>
                  </a:txBody>
                  <a:tcPr marL="44450" marR="44450" marT="0" marB="0" anchor="b"/>
                </a:tc>
              </a:tr>
              <a:tr h="23095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Kravaře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Bolatice, Chuchelná, Kobeřice, Kravaře, Štěpánkovice, Rohov, Strahovice, Sudice, Třebom</a:t>
                      </a:r>
                    </a:p>
                  </a:txBody>
                  <a:tcPr marL="44450" marR="44450" marT="0" marB="0" anchor="b"/>
                </a:tc>
              </a:tr>
              <a:tr h="23970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Krnov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Krnov, Osoblaha, Bohušov, Hlinka, Rusín, Slezské Pavlovice</a:t>
                      </a:r>
                    </a:p>
                  </a:txBody>
                  <a:tcPr marL="44450" marR="44450" marT="0" marB="0" anchor="b"/>
                </a:tc>
              </a:tr>
              <a:tr h="644240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Nový Jičín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Bartošovice, Hodslavice, Jeseník nad Odrou, Kunín, Libhošť, Mořkov, Nový Jičín, Rybí, Sedlnice, Starý Jičín, Suchdol nad Odrou, Šenov u Nového Jičína, Bernartice nad Odrou, Hladké Životice, Životice u Nového Jičína, Hostašovice</a:t>
                      </a:r>
                    </a:p>
                  </a:txBody>
                  <a:tcPr marL="44450" marR="44450" marT="0" marB="0" anchor="b"/>
                </a:tc>
              </a:tr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Odry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Fulnek, Odry, Jakubčovice nad Odrou, Heřmanice u Oder, Heřmánky, Mankovice, Spálov, Vražné, Vrchy</a:t>
                      </a:r>
                    </a:p>
                  </a:txBody>
                  <a:tcPr marL="44450" marR="44450" marT="0" marB="0" anchor="b"/>
                </a:tc>
              </a:tr>
              <a:tr h="836297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Opava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Háj ve Slezsku, Holasovice, Hrabyně, Hradec nad Moravicí, Chlebičov, Mokré </a:t>
                      </a:r>
                      <a:r>
                        <a:rPr lang="cs-CZ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Lazce</a:t>
                      </a: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Oldřišov, Opava, Otice, Pustá Polom, Štítina, Velké Hoštice, Hněvošice, Chvalíkovice, Kyjovice, Neplachovice, Nové Sedlice, Raduň, Služovice, Těškovice, Vršovice, Branka u Opavy, Brumovice, Dolní Životice, Slavkov, Stěbořice, Budišovice, Hlubočec, Jezdkovice, Litultovice, Mikolajice, Skřipov, Štáblovice, Uhlířov</a:t>
                      </a:r>
                    </a:p>
                  </a:txBody>
                  <a:tcPr marL="44450" marR="44450" marT="0" marB="0" anchor="b"/>
                </a:tc>
              </a:tr>
              <a:tr h="23095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Orlová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Doubrava, Orlová, Petřvald</a:t>
                      </a:r>
                    </a:p>
                  </a:txBody>
                  <a:tcPr marL="44450" marR="44450" marT="0" marB="0" anchor="b"/>
                </a:tc>
              </a:tr>
              <a:tr h="425443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Ostrava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Dolní Lhota, Klimkovice, Ostrava, Stará Ves nad Ondřejnicí, Šenov, Václavovice, Velká Polom, Vratimov, Vřesina, Čavisov, Horní Lhota, Olbramice, Zbyslavice</a:t>
                      </a:r>
                    </a:p>
                  </a:txBody>
                  <a:tcPr marL="44450" marR="44450" marT="0" marB="0" anchor="b"/>
                </a:tc>
              </a:tr>
              <a:tr h="209074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Rýmařov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Rýmařov</a:t>
                      </a:r>
                    </a:p>
                  </a:txBody>
                  <a:tcPr marL="44450" marR="44450" marT="0" marB="0" anchor="b"/>
                </a:tc>
              </a:tr>
              <a:tr h="418149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Třinec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Bystřice, Hnojník, Komorní Lhotka, Nýdek, Ropice, Třinec, Vendryně, Košařiska, Řeka, Smilovice, Střítež, Vělopolí</a:t>
                      </a:r>
                    </a:p>
                  </a:txBody>
                  <a:tcPr marL="44450" marR="44450" marT="0" marB="0" anchor="b"/>
                </a:tc>
              </a:tr>
              <a:tr h="2115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Vítkov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cs-C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Vítkov, Březová, Budišov nad Budišovkou, Radkov, Větřkovice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1179</Words>
  <Application>Microsoft Office PowerPoint</Application>
  <PresentationFormat>Předvádění na obrazovce (4:3)</PresentationFormat>
  <Paragraphs>172</Paragraphs>
  <Slides>13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šablona_1</vt:lpstr>
      <vt:lpstr>MMR_klas</vt:lpstr>
      <vt:lpstr>Prezentace aplikace PowerPoint</vt:lpstr>
      <vt:lpstr>Prezentace aplikace PowerPoint</vt:lpstr>
      <vt:lpstr>Nový zdroj tepla: </vt:lpstr>
      <vt:lpstr>Způsobilé výdaje</vt:lpstr>
      <vt:lpstr>Prezentace aplikace PowerPoint</vt:lpstr>
      <vt:lpstr>„Mikro“ energetická opatření</vt:lpstr>
      <vt:lpstr>DOTACE:</vt:lpstr>
      <vt:lpstr>Prioritní podporované území – seznam obcí</vt:lpstr>
      <vt:lpstr>Prezentace aplikace PowerPoint</vt:lpstr>
      <vt:lpstr>Výzva: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2014-09-29T17:51:21Z</dcterms:created>
  <dcterms:modified xsi:type="dcterms:W3CDTF">2015-12-03T12:52:24Z</dcterms:modified>
</cp:coreProperties>
</file>